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61"/>
  </p:notesMasterIdLst>
  <p:sldIdLst>
    <p:sldId id="259" r:id="rId2"/>
    <p:sldId id="260" r:id="rId3"/>
    <p:sldId id="328" r:id="rId4"/>
    <p:sldId id="329" r:id="rId5"/>
    <p:sldId id="268" r:id="rId6"/>
    <p:sldId id="327" r:id="rId7"/>
    <p:sldId id="315" r:id="rId8"/>
    <p:sldId id="316" r:id="rId9"/>
    <p:sldId id="270" r:id="rId10"/>
    <p:sldId id="271" r:id="rId11"/>
    <p:sldId id="317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330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21" r:id="rId48"/>
    <p:sldId id="323" r:id="rId49"/>
    <p:sldId id="322" r:id="rId50"/>
    <p:sldId id="324" r:id="rId51"/>
    <p:sldId id="325" r:id="rId52"/>
    <p:sldId id="32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13004800" cy="7302500"/>
  <p:notesSz cx="6858000" cy="9144000"/>
  <p:embeddedFontLst>
    <p:embeddedFont>
      <p:font typeface="Georgia" panose="02040502050405020303" pitchFamily="18" charset="0"/>
      <p:regular r:id="rId62"/>
      <p:bold r:id="rId63"/>
      <p:italic r:id="rId64"/>
      <p:boldItalic r:id="rId65"/>
    </p:embeddedFont>
    <p:embeddedFont>
      <p:font typeface="Impact" panose="020B0806030902050204" pitchFamily="34" charset="0"/>
      <p:regular r:id="rId66"/>
    </p:embeddedFont>
    <p:embeddedFont>
      <p:font typeface="Oswald" panose="020B0604020202020204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E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6B487D6-28D1-4E24-8D21-F9EB4BAB2077}">
  <a:tblStyle styleId="{96B487D6-28D1-4E24-8D21-F9EB4BAB2077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94660"/>
  </p:normalViewPr>
  <p:slideViewPr>
    <p:cSldViewPr>
      <p:cViewPr varScale="1">
        <p:scale>
          <a:sx n="82" d="100"/>
          <a:sy n="82" d="100"/>
        </p:scale>
        <p:origin x="-522" y="-78"/>
      </p:cViewPr>
      <p:guideLst>
        <p:guide orient="horz" pos="2300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70361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articles/github-glossary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>
              <a:buSzPct val="100000"/>
              <a:buFont typeface="Georgia"/>
              <a:buNone/>
            </a:pPr>
            <a:r>
              <a:rPr lang="en-US" sz="1200" b="0" dirty="0" smtClean="0">
                <a:latin typeface="Georgia"/>
                <a:ea typeface="Georgia"/>
                <a:cs typeface="Georgia"/>
                <a:sym typeface="Georgia"/>
              </a:rPr>
              <a:t>A Full Glossary Is Available Here - </a:t>
            </a:r>
            <a:r>
              <a:rPr lang="en-US" sz="1200" b="0" dirty="0" smtClean="0">
                <a:latin typeface="Georgia"/>
                <a:ea typeface="Georgia"/>
                <a:cs typeface="Georgia"/>
                <a:sym typeface="Georgia"/>
                <a:hlinkClick r:id="rId3"/>
              </a:rPr>
              <a:t>https://help.github.com/articles/github-glossary/</a:t>
            </a:r>
            <a:r>
              <a:rPr lang="en-US" sz="1200" b="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 smtClean="0"/>
              <a:t>Image Source: The first rule of data science http://berkeleysciencereview.com/article/first-rule-data-science/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i="1" dirty="0" smtClean="0"/>
              <a:t>Image Source: Doing Data Science https://www.safaribooksonline.com/library/view/doing-data-science/9781449363871/ch01.html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suscipit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tristique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sollicitudin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Donec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sit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rhoncus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Vivamus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eget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vulputate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purus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Curabitur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venenatis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nisi non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faucibus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fringilla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5" r:id="rId26"/>
    <p:sldLayoutId id="2147483676" r:id="rId27"/>
    <p:sldLayoutId id="2147483677" r:id="rId28"/>
    <p:sldLayoutId id="214748367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2/11/02/us/politics/paths-to-the-white-house.html?_r=0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projects.fivethirtyeight.com/2015-nfl-predictions/" TargetMode="External"/><Relationship Id="rId4" Type="http://schemas.openxmlformats.org/officeDocument/2006/relationships/hyperlink" Target="http://www.informationisbeautiful.net/visualizations/who-old-are-you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lang="en-US" sz="2800" b="0" i="1" u="none" strike="noStrike" cap="none" dirty="0" smtClean="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Doug Friedman</a:t>
            </a:r>
            <a:endParaRPr lang="en-US" sz="2800" b="0" i="1" u="none" strike="noStrike" cap="none" dirty="0">
              <a:solidFill>
                <a:srgbClr val="E5212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YOUR TURN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4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</a:t>
            </a:r>
            <a:r>
              <a:rPr lang="en-US" sz="4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other organizations that use data science? </a:t>
            </a: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endParaRPr lang="en-US" sz="4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they use data science to accomplish their goals?</a:t>
            </a:r>
            <a:endParaRPr lang="en-US" sz="4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WHO USES DATA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3423" y="1593850"/>
            <a:ext cx="8067675" cy="3810000"/>
            <a:chOff x="711200" y="1593850"/>
            <a:chExt cx="8067675" cy="3810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1593850"/>
              <a:ext cx="8067675" cy="87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 descr="https://img.washingtonpost.com/wp-apps/imrs.php?src=https://img.washingtonpost.com/rf/image_960w/2010-2019/Wires/Images/2016-07-26/Bloomberg/300708647_0-6.jpg&amp;w=148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600" y="2475832"/>
              <a:ext cx="4393507" cy="2928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812425" y="3386478"/>
            <a:ext cx="8508951" cy="3069466"/>
            <a:chOff x="3840202" y="3386478"/>
            <a:chExt cx="8508951" cy="3069466"/>
          </a:xfrm>
        </p:grpSpPr>
        <p:pic>
          <p:nvPicPr>
            <p:cNvPr id="6153" name="Picture 9" descr="https://lh5.googleusercontent.com/FsLgqprH3mZcrvf6xzUSaA8lGtqfhnWQft-L9ICPfLAv06zASRVNGqnyGOrswPmZOEBfx7YC-Y7e2VpE-YUtgF2U9mKIB7tTKflY1n8c8y2hfrEPOOZ-4fGhn_TrNfQ4-N9glyA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600" y="3386478"/>
              <a:ext cx="6076950" cy="2990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202" y="5926401"/>
              <a:ext cx="8508951" cy="529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31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319" name="Shape 31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t="4604"/>
          <a:stretch/>
        </p:blipFill>
        <p:spPr>
          <a:xfrm>
            <a:off x="1278124" y="2812648"/>
            <a:ext cx="10448574" cy="33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326" name="Shape 326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are your strengths and weaknesses?</a:t>
            </a:r>
          </a:p>
        </p:txBody>
      </p:sp>
      <p:sp>
        <p:nvSpPr>
          <p:cNvPr id="333" name="Shape 3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000" y="1441450"/>
            <a:ext cx="5410200" cy="520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QUIZ</a:t>
            </a:r>
          </a:p>
        </p:txBody>
      </p:sp>
      <p:sp>
        <p:nvSpPr>
          <p:cNvPr id="340" name="Shape 34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BASELINE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2961475" y="1670050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Form groups of 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three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Answer the following questions.  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Hair color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(coded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blonde=0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brown=1, red=2, black=3)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 a continuous variable.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According to the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below,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BMI is the _____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Outcome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Predictor</a:t>
            </a:r>
          </a:p>
          <a:p>
            <a:pPr marL="1371600" lvl="2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Covariate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Draw a normal distribution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Linear regression is an unsupervised learning algorithm.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 hypothesis test?</a:t>
            </a:r>
          </a:p>
        </p:txBody>
      </p:sp>
      <p:sp>
        <p:nvSpPr>
          <p:cNvPr id="348" name="Shape 348"/>
          <p:cNvSpPr/>
          <p:nvPr/>
        </p:nvSpPr>
        <p:spPr>
          <a:xfrm>
            <a:off x="2989800" y="1499951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DIRECTIONS  (10 minutes)</a:t>
            </a:r>
          </a:p>
        </p:txBody>
      </p:sp>
      <p:cxnSp>
        <p:nvCxnSpPr>
          <p:cNvPr id="349" name="Shape 349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50" name="Shape 35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  <p:pic>
        <p:nvPicPr>
          <p:cNvPr id="8" name="Shape 361"/>
          <p:cNvPicPr preferRelativeResize="0"/>
          <p:nvPr/>
        </p:nvPicPr>
        <p:blipFill rotWithShape="1">
          <a:blip r:embed="rId4">
            <a:alphaModFix/>
          </a:blip>
          <a:srcRect b="67487"/>
          <a:stretch/>
        </p:blipFill>
        <p:spPr>
          <a:xfrm>
            <a:off x="3301998" y="5480050"/>
            <a:ext cx="7315201" cy="172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367" name="Shape 3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Similar to the scientific method, it is a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methodology for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approaching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data science problems and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breaking them down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into manageable parts.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goal of the workflow is to help produce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results to data science problems.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: 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Your findings are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accurate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defensible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: 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Other data scientists can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follow your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process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get the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same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exact results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Parse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Mine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Refine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Build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the results</a:t>
            </a:r>
          </a:p>
        </p:txBody>
      </p:sp>
      <p:sp>
        <p:nvSpPr>
          <p:cNvPr id="379" name="Shape 3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502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Describe the roles and components of a successful learning environment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Define data science and the data science workflow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Apply the data science workflow to meet your classmates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Setup your development environment and review python basics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Oswald"/>
                <a:ea typeface="Oswald"/>
                <a:cs typeface="Oswald"/>
                <a:sym typeface="Oswald"/>
              </a:rPr>
              <a:t>TODAY’S LEARNING </a:t>
            </a:r>
            <a:r>
              <a:rPr lang="en-US" sz="5400" b="1" dirty="0">
                <a:latin typeface="Oswald"/>
                <a:ea typeface="Oswald"/>
                <a:cs typeface="Oswald"/>
                <a:sym typeface="Oswald"/>
              </a:rPr>
              <a:t>OBJECTIVES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87" name="Shape 387" descr="1 Identif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932014"/>
            <a:ext cx="11734798" cy="34384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is the </a:t>
            </a:r>
            <a:r>
              <a:rPr lang="en-US" sz="3600" b="1" dirty="0" smtClean="0">
                <a:latin typeface="Georgia" panose="02040502050405020303" pitchFamily="18" charset="0"/>
              </a:rPr>
              <a:t>scope</a:t>
            </a:r>
            <a:r>
              <a:rPr lang="en-US" sz="3600" dirty="0" smtClean="0">
                <a:latin typeface="Georgia" panose="02040502050405020303" pitchFamily="18" charset="0"/>
              </a:rPr>
              <a:t> of my problem?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394" name="Shape 394" descr="2 Acquire.png"/>
          <p:cNvPicPr preferRelativeResize="0"/>
          <p:nvPr/>
        </p:nvPicPr>
        <p:blipFill rotWithShape="1">
          <a:blip r:embed="rId3">
            <a:alphaModFix/>
          </a:blip>
          <a:srcRect l="367" r="367"/>
          <a:stretch/>
        </p:blipFill>
        <p:spPr>
          <a:xfrm>
            <a:off x="634999" y="1932014"/>
            <a:ext cx="11734798" cy="34384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</a:t>
            </a:r>
            <a:r>
              <a:rPr lang="en-US" sz="3600" b="1" dirty="0" smtClean="0">
                <a:latin typeface="Georgia" panose="02040502050405020303" pitchFamily="18" charset="0"/>
              </a:rPr>
              <a:t>tools</a:t>
            </a:r>
            <a:r>
              <a:rPr lang="en-US" sz="3600" dirty="0" smtClean="0">
                <a:latin typeface="Georgia" panose="02040502050405020303" pitchFamily="18" charset="0"/>
              </a:rPr>
              <a:t> do I need to solve my problem?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1" name="Shape 401" descr="3 Parse.png"/>
          <p:cNvPicPr preferRelativeResize="0"/>
          <p:nvPr/>
        </p:nvPicPr>
        <p:blipFill rotWithShape="1">
          <a:blip r:embed="rId3">
            <a:alphaModFix/>
          </a:blip>
          <a:srcRect l="3497" r="3488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</a:t>
            </a:r>
            <a:r>
              <a:rPr lang="en-US" sz="3600" b="1" dirty="0" smtClean="0">
                <a:latin typeface="Georgia" panose="02040502050405020303" pitchFamily="18" charset="0"/>
              </a:rPr>
              <a:t>information</a:t>
            </a:r>
            <a:r>
              <a:rPr lang="en-US" sz="3600" dirty="0" smtClean="0">
                <a:latin typeface="Georgia" panose="02040502050405020303" pitchFamily="18" charset="0"/>
              </a:rPr>
              <a:t> is in this data?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08" name="Shape 408" descr="4 Mine.png"/>
          <p:cNvPicPr preferRelativeResize="0"/>
          <p:nvPr/>
        </p:nvPicPr>
        <p:blipFill rotWithShape="1">
          <a:blip r:embed="rId3">
            <a:alphaModFix/>
          </a:blip>
          <a:srcRect l="4103" r="4094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How can I </a:t>
            </a:r>
            <a:r>
              <a:rPr lang="en-US" sz="3600" b="1" dirty="0" smtClean="0">
                <a:latin typeface="Georgia" panose="02040502050405020303" pitchFamily="18" charset="0"/>
              </a:rPr>
              <a:t>prepare </a:t>
            </a:r>
            <a:r>
              <a:rPr lang="en-US" sz="3600" dirty="0" smtClean="0">
                <a:latin typeface="Georgia" panose="02040502050405020303" pitchFamily="18" charset="0"/>
              </a:rPr>
              <a:t>this data for analysis?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15" name="Shape 415" descr="5 Refine.png"/>
          <p:cNvPicPr preferRelativeResize="0"/>
          <p:nvPr/>
        </p:nvPicPr>
        <p:blipFill rotWithShape="1">
          <a:blip r:embed="rId3">
            <a:alphaModFix/>
          </a:blip>
          <a:srcRect l="777" r="777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What </a:t>
            </a:r>
            <a:r>
              <a:rPr lang="en-US" sz="3600" b="1" dirty="0" smtClean="0">
                <a:latin typeface="Georgia" panose="02040502050405020303" pitchFamily="18" charset="0"/>
              </a:rPr>
              <a:t>patterns </a:t>
            </a:r>
            <a:r>
              <a:rPr lang="en-US" sz="3600" dirty="0" smtClean="0">
                <a:latin typeface="Georgia" panose="02040502050405020303" pitchFamily="18" charset="0"/>
              </a:rPr>
              <a:t>are in this data?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2" name="Shape 422" descr="6 Build.png"/>
          <p:cNvPicPr preferRelativeResize="0"/>
          <p:nvPr/>
        </p:nvPicPr>
        <p:blipFill rotWithShape="1">
          <a:blip r:embed="rId3">
            <a:alphaModFix/>
          </a:blip>
          <a:srcRect l="4767" r="4767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How can I </a:t>
            </a:r>
            <a:r>
              <a:rPr lang="en-US" sz="3600" b="1" dirty="0" smtClean="0">
                <a:latin typeface="Georgia" panose="02040502050405020303" pitchFamily="18" charset="0"/>
              </a:rPr>
              <a:t>model</a:t>
            </a:r>
            <a:r>
              <a:rPr lang="en-US" sz="3600" dirty="0" smtClean="0">
                <a:latin typeface="Georgia" panose="02040502050405020303" pitchFamily="18" charset="0"/>
              </a:rPr>
              <a:t> this data to solve my problem?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29" name="Shape 429" descr="7 Present.png"/>
          <p:cNvPicPr preferRelativeResize="0"/>
          <p:nvPr/>
        </p:nvPicPr>
        <p:blipFill rotWithShape="1">
          <a:blip r:embed="rId3">
            <a:alphaModFix/>
          </a:blip>
          <a:srcRect l="1978" r="1987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44598" y="603794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eorgia" panose="02040502050405020303" pitchFamily="18" charset="0"/>
              </a:rPr>
              <a:t>How do I </a:t>
            </a:r>
            <a:r>
              <a:rPr lang="en-US" sz="3600" b="1" dirty="0" smtClean="0">
                <a:latin typeface="Georgia" panose="02040502050405020303" pitchFamily="18" charset="0"/>
              </a:rPr>
              <a:t>communicate </a:t>
            </a:r>
            <a:r>
              <a:rPr lang="en-US" sz="3600" dirty="0" smtClean="0">
                <a:latin typeface="Georgia" panose="02040502050405020303" pitchFamily="18" charset="0"/>
              </a:rPr>
              <a:t>my solution?</a:t>
            </a:r>
            <a:endParaRPr lang="en-US" sz="36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YOUR TURN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4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you think the data science workflow could fit into your current role? </a:t>
            </a:r>
            <a:r>
              <a:rPr lang="en-US" sz="4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or why not?</a:t>
            </a: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endParaRPr lang="en-US" sz="4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383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do you think are the most challenging parts of the data science workflow?</a:t>
            </a:r>
            <a:endParaRPr lang="en-US" sz="4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4547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34999" y="1292775"/>
            <a:ext cx="88773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Problem Statement:  “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Using Planet Express customer data from January 3001-3005, determine how likely previous customers are to request a repeat delivery using demographic information (profession, company size, location) and previous delivery data (days since last delivery, number of total deliveries).”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</a:t>
            </a:r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35000" y="4671075"/>
            <a:ext cx="11734800" cy="2379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56540" algn="l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can use the Data Science workflow to work through this problem.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26" name="Picture 2" descr="http://img01.deviantart.net/996e/i/2011/061/7/7/planet_express_insignia_by_viperaviator-d3arnp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0" y="1746250"/>
            <a:ext cx="2837382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Identify the business/product objectives.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Identify and hypothesize goals and criteria for success.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Create a set of questions to help you identify the correct data set.</a:t>
            </a:r>
          </a:p>
        </p:txBody>
      </p:sp>
      <p:sp>
        <p:nvSpPr>
          <p:cNvPr id="443" name="Shape 44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IDENTIFY THE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246" name="Shape 246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88333"/>
              </a:lnSpc>
              <a:buSzPct val="25000"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  <p:extLst>
      <p:ext uri="{BB962C8B-B14F-4D97-AF65-F5344CB8AC3E}">
        <p14:creationId xmlns:p14="http://schemas.microsoft.com/office/powerpoint/2010/main" val="1364711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Ideal data vs. data that is available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Learn about limitations of the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data is available for this example?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kind of questions might we want to ask about the data?</a:t>
            </a:r>
          </a:p>
        </p:txBody>
      </p:sp>
      <p:sp>
        <p:nvSpPr>
          <p:cNvPr id="449" name="Shape 44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Questions to ask about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Is there enough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Does it appropriately align with the question/problem statement?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Can the dataset be trusted?  How was it collected?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Is this dataset aggregated?  Can we use the aggregation or do we need to get it pre-aggregated?</a:t>
            </a:r>
          </a:p>
        </p:txBody>
      </p:sp>
      <p:sp>
        <p:nvSpPr>
          <p:cNvPr id="455" name="Shape 45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Secondary data = we didn’t directly collect it ourselves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data dictionary</a:t>
            </a:r>
          </a:p>
        </p:txBody>
      </p:sp>
      <p:sp>
        <p:nvSpPr>
          <p:cNvPr id="461" name="Shape 46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  <p:graphicFrame>
        <p:nvGraphicFramePr>
          <p:cNvPr id="462" name="Shape 462"/>
          <p:cNvGraphicFramePr/>
          <p:nvPr/>
        </p:nvGraphicFramePr>
        <p:xfrm>
          <a:off x="622750" y="3204475"/>
          <a:ext cx="12078800" cy="3626970"/>
        </p:xfrm>
        <a:graphic>
          <a:graphicData uri="http://schemas.openxmlformats.org/drawingml/2006/table">
            <a:tbl>
              <a:tblPr>
                <a:noFill/>
                <a:tableStyleId>{96B487D6-28D1-4E24-8D21-F9EB4BAB2077}</a:tableStyleId>
              </a:tblPr>
              <a:tblGrid>
                <a:gridCol w="3629275"/>
                <a:gridCol w="4181550"/>
                <a:gridCol w="4267975"/>
              </a:tblGrid>
              <a:tr h="6096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Type of 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Profession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Title of the account owner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Company Size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1- small, 2- medium, 3- large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Location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Planet of the company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Days Since Last Delivery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Questions to ask while parsing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Is there documentation for the data?  Is there a data dictionary?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kind of filtering, sorting, or simple visualizations can help understand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information is contained in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data types are the variables?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Are there outliers?  Are there trends?</a:t>
            </a:r>
          </a:p>
        </p:txBody>
      </p:sp>
      <p:sp>
        <p:nvSpPr>
          <p:cNvPr id="468" name="Shape 46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Think about sampling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Get to know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Explore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Derive new variables (i.e. columns)</a:t>
            </a:r>
          </a:p>
        </p:txBody>
      </p:sp>
      <p:sp>
        <p:nvSpPr>
          <p:cNvPr id="474" name="Shape 47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Common steps while mining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Sample the data with appropriate methodology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Explore outliers and null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Format and clean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Determine how to 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Format and combine data; aggregate and derive new columns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35006" y="102122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Use statistics and visualization to identify trends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of basic statistics</a:t>
            </a:r>
          </a:p>
        </p:txBody>
      </p:sp>
      <p:sp>
        <p:nvSpPr>
          <p:cNvPr id="486" name="Shape 48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2059987" y="2962675"/>
          <a:ext cx="9262975" cy="3908975"/>
        </p:xfrm>
        <a:graphic>
          <a:graphicData uri="http://schemas.openxmlformats.org/drawingml/2006/table">
            <a:tbl>
              <a:tblPr>
                <a:noFill/>
                <a:tableStyleId>{96B487D6-28D1-4E24-8D21-F9EB4BAB2077}</a:tableStyleId>
              </a:tblPr>
              <a:tblGrid>
                <a:gridCol w="4304000"/>
                <a:gridCol w="4958975"/>
              </a:tblGrid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 (STD) or Frequency (%)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50.0 (10)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Earth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 (10%)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Amphibios 9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Bogad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Colgate 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Other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150 (30%)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Descriptive stats help refine by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Identifying trends and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Deciding how to deal with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Applying descriptive and inferential statistics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Determining visualization techniques for different data types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Transforming data</a:t>
            </a:r>
          </a:p>
        </p:txBody>
      </p:sp>
      <p:sp>
        <p:nvSpPr>
          <p:cNvPr id="493" name="Shape 49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Select a model based upon the outcome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model statement:  “</a:t>
            </a:r>
            <a:r>
              <a:rPr lang="en-US" sz="2800" dirty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completed a logistic regression using Statsmodels v. XX. We calculated the probability of a customer placing another order with Planet Express.”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Steps for model building</a:t>
            </a:r>
          </a:p>
        </p:txBody>
      </p:sp>
      <p:sp>
        <p:nvSpPr>
          <p:cNvPr id="499" name="Shape 49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 steps for model building are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Select the appropriate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Build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Evaluate and refine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Predict outcomes and action items</a:t>
            </a:r>
          </a:p>
        </p:txBody>
      </p:sp>
      <p:sp>
        <p:nvSpPr>
          <p:cNvPr id="505" name="Shape 50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Define basic data types used in object-oriented programming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Recall the Python syntax for lists, dictionaries, and functions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Create files and navigate directories using the command line interface</a:t>
            </a:r>
          </a:p>
        </p:txBody>
      </p:sp>
    </p:spTree>
    <p:extLst>
      <p:ext uri="{BB962C8B-B14F-4D97-AF65-F5344CB8AC3E}">
        <p14:creationId xmlns:p14="http://schemas.microsoft.com/office/powerpoint/2010/main" val="28091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You have to effectively communicate your results for them to matter!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Ranges from a simple email to a complex web graphic.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Make sure to consider your audience.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 presentation for fellow data scientists will be drastically different from a presentation for an executive.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Key factors of a good presentation include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Summarize findings with narrative and storytelling techniques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Refine your visualizations for broader comprehension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Present both limitations and assumptions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Determine the integrity of your analyses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Consider the degree of disclosure for various stakeholders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Test and evaluate the effectiveness of your presentation beforehand</a:t>
            </a:r>
          </a:p>
        </p:txBody>
      </p:sp>
      <p:sp>
        <p:nvSpPr>
          <p:cNvPr id="517" name="Shape 51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presentations and infographics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512 Paths to the White House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Who Old Are You?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2015 NFL Predictions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GUIDED PRACTICE</a:t>
            </a:r>
          </a:p>
        </p:txBody>
      </p:sp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WORK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2961475" y="2224350"/>
            <a:ext cx="7559399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Divide into 4 groups, each located at a whiteboard.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Communicate the results of your analysis to the class. (10 minutes)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narrative to summarize your findings.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a basic visualization for easy comprehension.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one student to present for the group.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Presentation of the results</a:t>
            </a:r>
          </a:p>
        </p:txBody>
      </p:sp>
      <p:sp>
        <p:nvSpPr>
          <p:cNvPr id="538" name="Shape 538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39" name="Shape 539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DIRECTIONS  (25 minutes)</a:t>
            </a:r>
          </a:p>
        </p:txBody>
      </p:sp>
      <p:cxnSp>
        <p:nvCxnSpPr>
          <p:cNvPr id="540" name="Shape 540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1" name="Shape 54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547" name="Shape 54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ENVIRONMENT SETUP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Brief Intro to Our Environment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IPython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Notebook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Test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and Python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Review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5000" y="4224210"/>
            <a:ext cx="7699381" cy="2017840"/>
            <a:chOff x="635000" y="2127250"/>
            <a:chExt cx="7699381" cy="2017840"/>
          </a:xfrm>
        </p:grpSpPr>
        <p:pic>
          <p:nvPicPr>
            <p:cNvPr id="6" name="Picture 2" descr="https://bids.berkeley.edu/sites/default/files/styles/400x225/public/projects/ipython_large.jpg?itok=DiR8IgLV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200" y="2243138"/>
              <a:ext cx="3381248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avatars3.githubusercontent.com/u/7388996?v=3&amp;s=20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81" y="22034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https://www.python.org/static/opengraph-icon-200x20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" y="212725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www.continuum.io/sites/default/files/default_images/Anaconda_Logo_0702_0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22" r="33389" b="36222"/>
            <a:stretch/>
          </p:blipFill>
          <p:spPr bwMode="auto">
            <a:xfrm>
              <a:off x="2540000" y="2203450"/>
              <a:ext cx="1908175" cy="182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87400" y="2358898"/>
            <a:ext cx="3641852" cy="1901952"/>
            <a:chOff x="787400" y="2203450"/>
            <a:chExt cx="3641852" cy="1901952"/>
          </a:xfrm>
        </p:grpSpPr>
        <p:pic>
          <p:nvPicPr>
            <p:cNvPr id="7170" name="Picture 2" descr="https://assets-cdn.github.com/images/modules/logos_page/GitHub-Mark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300" y="2203450"/>
              <a:ext cx="1901952" cy="1901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s://res.cloudinary.com/duo41k2sh/image/upload/v1454254508/git-logo_bv0ydu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0" y="2285746"/>
              <a:ext cx="1737360" cy="1737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GIT?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Git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is a popular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version control system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or a method of tracking all changes made to a project (called a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repository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) by a team of developers.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It provides developers with the tools to work on the project simultaneously without overwriting each other’s changes.</a:t>
            </a:r>
          </a:p>
          <a:p>
            <a:pPr>
              <a:spcBef>
                <a:spcPts val="1000"/>
              </a:spcBef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7" y="4071684"/>
            <a:ext cx="6772275" cy="268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tps://res.cloudinary.com/duo41k2sh/image/upload/v1454254508/git-logo_bv0yd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846" y="5416074"/>
            <a:ext cx="173736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THE LANGUAGE OF GIT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679452" y="2279650"/>
            <a:ext cx="7569293" cy="34242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Branch –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Different versions of the repository that exist in parallel</a:t>
            </a:r>
          </a:p>
          <a:p>
            <a:pPr marL="203200" indent="-256540"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Clone –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Making an exact copy of the repository</a:t>
            </a:r>
          </a:p>
          <a:p>
            <a:pPr marL="203200" indent="-256540">
              <a:buSzPct val="100000"/>
              <a:buFont typeface="Georgia"/>
              <a:buChar char="‣"/>
            </a:pPr>
            <a:endParaRPr lang="en-US" sz="2800" b="1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Commit –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contribution by a developer to the repository</a:t>
            </a:r>
            <a:endParaRPr lang="en-US" sz="2800" b="1" dirty="0" smtClean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4" name="Picture 2" descr="https://www.drupal.org/files/repository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698" y="1333202"/>
            <a:ext cx="4394102" cy="571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1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5251450"/>
            <a:ext cx="1901952" cy="19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GITHUB?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Github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is a website that provides a friendly user interface to Git and adds a number of convenient features (e.g. user profiles, visualizations).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3194050"/>
            <a:ext cx="9725025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30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289" name="Shape 2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PYTHON?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Python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is a popular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object-oriented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programming language that excels at a number of different tasks (e.g. data science) and has an easy-to-read syntax.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Since Python is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open-source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users can contribute additional functionality through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packages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which are pre-built libraries that users can download and install.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easiest way to manage the installation and configuration of these packages is with the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pip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package manager.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146" name="Picture 2" descr="https://www.python.org/static/opengraph-icon-200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6" y="525145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7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ANACONDA?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Anaconda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is a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distribution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of Python that comes pre-installed with many of the packages we will use for data science (e.g. Numpy, Pandas). Its goal is to streamline the process of doing data science work with Python.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It comes with its own package manager called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conda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that you can use to install additional Python packages. 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Don’t worry though as anaconda will work with packages you’ve installed through pip in addition to those installed with conda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sz="2800" b="1" dirty="0" smtClean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2" name="Picture 2" descr="https://www.continuum.io/sites/default/files/default_images/Anaconda_Logo_0702_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2" r="33389" b="36222"/>
          <a:stretch/>
        </p:blipFill>
        <p:spPr bwMode="auto">
          <a:xfrm>
            <a:off x="10617206" y="5356225"/>
            <a:ext cx="1908175" cy="18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19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ids.berkeley.edu/sites/default/files/styles/400x225/public/projects/ipython_large.jpg?itok=DiR8IgL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5251450"/>
            <a:ext cx="3381248" cy="19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IPYTHON?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" name="Shape 552"/>
          <p:cNvSpPr txBox="1">
            <a:spLocks/>
          </p:cNvSpPr>
          <p:nvPr/>
        </p:nvSpPr>
        <p:spPr>
          <a:xfrm>
            <a:off x="787406" y="16060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-787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-787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IPython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is a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framework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for programming in python that focuses on user interactivity, data visualization, and ease-of-use.</a:t>
            </a: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Users create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Jupyter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notebooks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which seamlessly combine notes, code, and visualizations into documents that can easily shared with others.</a:t>
            </a:r>
          </a:p>
        </p:txBody>
      </p:sp>
      <p:sp>
        <p:nvSpPr>
          <p:cNvPr id="2" name="AutoShape 2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4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155575" y="-1706563"/>
            <a:ext cx="897255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s://gitprime.com/wp-content/uploads/2016/02/gitprime-commit-flow-1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100" name="Picture 4" descr="https://avatars3.githubusercontent.com/u/7388996?v=3&amp;s=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181" y="521176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5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Test your new setup using the lesson 1 starter code available at </a:t>
            </a:r>
            <a:r>
              <a:rPr lang="en-US" sz="2800" i="1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/lessons/lesson-1/code/starter-code/lesson1-starter-code.ipynb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the Github repo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Ask your classmates and instructor for help if you have problems!</a:t>
            </a:r>
          </a:p>
        </p:txBody>
      </p:sp>
      <p:sp>
        <p:nvSpPr>
          <p:cNvPr id="559" name="Shape 55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You should now be able to answer the following questions: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Data Science?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the Data Science workflow?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How can you have a successful learning experience at GA?</a:t>
            </a:r>
          </a:p>
        </p:txBody>
      </p:sp>
      <p:sp>
        <p:nvSpPr>
          <p:cNvPr id="571" name="Shape 57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577" name="Shape 57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Project: Begin work on Project 1</a:t>
            </a:r>
          </a:p>
          <a:p>
            <a:pPr marR="0" lvl="0" algn="l" rtl="0">
              <a:spcBef>
                <a:spcPts val="1000"/>
              </a:spcBef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590" name="Shape 5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1" name="Shape 5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592" name="Shape 59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599" name="Shape 59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00" name="Shape 6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None/>
            </a:pPr>
            <a:endParaRPr sz="28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pic>
        <p:nvPicPr>
          <p:cNvPr id="9218" name="Picture 2" descr="https://i2.wp.com/sciencereview.berkeley.edu/wp-content/uploads/2014/04/spring_2014_azam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365250"/>
            <a:ext cx="11137900" cy="564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87491" y="1365250"/>
            <a:ext cx="10829817" cy="5577840"/>
            <a:chOff x="1092200" y="1365250"/>
            <a:chExt cx="10829817" cy="5577840"/>
          </a:xfrm>
        </p:grpSpPr>
        <p:pic>
          <p:nvPicPr>
            <p:cNvPr id="3074" name="Picture 2" descr="Rachel’s data science profile, which she created to illustrate trying to visualize oneself as a data scientist; she wanted students and guest lecturers to “riff” on this—to add buckets or remove skills, use a different scale or visualization method, and think about the drawbacks of self-report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2325370"/>
              <a:ext cx="4902948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Data science team profiles can be constructed from data scientist profiles; there should be alignment between the data science team profile and the profile of the data problems they try to sol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500" y="1365250"/>
              <a:ext cx="5304517" cy="557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7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WHAT IS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DATA SCIENCE?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634" y="2127250"/>
            <a:ext cx="11697533" cy="3657600"/>
            <a:chOff x="632428" y="2127250"/>
            <a:chExt cx="11697533" cy="3657600"/>
          </a:xfrm>
        </p:grpSpPr>
        <p:pic>
          <p:nvPicPr>
            <p:cNvPr id="5122" name="Picture 2" descr="https://lh3.googleusercontent.com/vp7gjxfAhoylJ-XO29S0hoQxAwOcpojYQccu5c8feSNWdoPlO2auR0hRj_5dRTKWVOwDnvCbvBJs3C0loKwCoePLTZsn8gIgqMK0VHb9sXLgw-droRTPmCIYJ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28" y="2127250"/>
              <a:ext cx="487362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http://recruiterbox.com/blog/wp-content/uploads/2016/02/Moneyb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0000" y="2127250"/>
              <a:ext cx="5979961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&quot;No&quot; Symbol 3"/>
          <p:cNvSpPr/>
          <p:nvPr/>
        </p:nvSpPr>
        <p:spPr>
          <a:xfrm>
            <a:off x="1016000" y="1974850"/>
            <a:ext cx="4191000" cy="3886200"/>
          </a:xfrm>
          <a:prstGeom prst="noSmoking">
            <a:avLst>
              <a:gd name="adj" fmla="val 6822"/>
            </a:avLst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03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25" y="1211212"/>
            <a:ext cx="4322425" cy="21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0" y="1856343"/>
            <a:ext cx="4322425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00" y="3621071"/>
            <a:ext cx="4666675" cy="29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221" y="3826787"/>
            <a:ext cx="3502773" cy="25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000" y="3213100"/>
            <a:ext cx="2590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1847</Words>
  <Application>Microsoft Office PowerPoint</Application>
  <PresentationFormat>Custom</PresentationFormat>
  <Paragraphs>368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Georgia</vt:lpstr>
      <vt:lpstr>Merriweather Sans</vt:lpstr>
      <vt:lpstr>Impact</vt:lpstr>
      <vt:lpstr>Oswald</vt:lpstr>
      <vt:lpstr>White</vt:lpstr>
      <vt:lpstr>PowerPoint Presentation</vt:lpstr>
      <vt:lpstr>TODAY’S 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Doug</cp:lastModifiedBy>
  <cp:revision>43</cp:revision>
  <dcterms:modified xsi:type="dcterms:W3CDTF">2016-08-26T18:27:32Z</dcterms:modified>
</cp:coreProperties>
</file>